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267" r:id="rId29"/>
    <p:sldId id="269" r:id="rId30"/>
    <p:sldId id="268" r:id="rId31"/>
    <p:sldId id="271" r:id="rId32"/>
    <p:sldId id="272" r:id="rId33"/>
    <p:sldId id="273" r:id="rId34"/>
    <p:sldId id="356" r:id="rId35"/>
    <p:sldId id="274" r:id="rId36"/>
    <p:sldId id="358" r:id="rId37"/>
    <p:sldId id="351" r:id="rId38"/>
    <p:sldId id="275" r:id="rId39"/>
    <p:sldId id="276" r:id="rId40"/>
    <p:sldId id="361" r:id="rId41"/>
    <p:sldId id="277" r:id="rId42"/>
    <p:sldId id="354" r:id="rId43"/>
    <p:sldId id="278" r:id="rId44"/>
    <p:sldId id="357" r:id="rId45"/>
    <p:sldId id="279" r:id="rId46"/>
    <p:sldId id="280" r:id="rId47"/>
    <p:sldId id="282" r:id="rId48"/>
    <p:sldId id="281" r:id="rId49"/>
    <p:sldId id="283" r:id="rId50"/>
    <p:sldId id="284" r:id="rId51"/>
    <p:sldId id="286" r:id="rId52"/>
    <p:sldId id="285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359" r:id="rId61"/>
    <p:sldId id="362" r:id="rId62"/>
    <p:sldId id="360" r:id="rId63"/>
    <p:sldId id="294" r:id="rId64"/>
    <p:sldId id="295" r:id="rId65"/>
    <p:sldId id="347" r:id="rId66"/>
    <p:sldId id="348" r:id="rId67"/>
    <p:sldId id="300" r:id="rId68"/>
    <p:sldId id="296" r:id="rId69"/>
    <p:sldId id="297" r:id="rId70"/>
    <p:sldId id="355" r:id="rId71"/>
    <p:sldId id="298" r:id="rId72"/>
    <p:sldId id="301" r:id="rId73"/>
    <p:sldId id="302" r:id="rId74"/>
    <p:sldId id="321" r:id="rId75"/>
    <p:sldId id="322" r:id="rId76"/>
    <p:sldId id="323" r:id="rId77"/>
    <p:sldId id="342" r:id="rId78"/>
    <p:sldId id="344" r:id="rId79"/>
    <p:sldId id="303" r:id="rId80"/>
    <p:sldId id="307" r:id="rId81"/>
    <p:sldId id="305" r:id="rId82"/>
    <p:sldId id="308" r:id="rId83"/>
    <p:sldId id="304" r:id="rId84"/>
    <p:sldId id="326" r:id="rId85"/>
    <p:sldId id="327" r:id="rId86"/>
    <p:sldId id="328" r:id="rId87"/>
    <p:sldId id="309" r:id="rId88"/>
    <p:sldId id="311" r:id="rId89"/>
    <p:sldId id="312" r:id="rId90"/>
    <p:sldId id="313" r:id="rId91"/>
    <p:sldId id="314" r:id="rId92"/>
    <p:sldId id="315" r:id="rId93"/>
    <p:sldId id="316" r:id="rId94"/>
    <p:sldId id="363" r:id="rId95"/>
    <p:sldId id="350" r:id="rId96"/>
    <p:sldId id="353" r:id="rId97"/>
    <p:sldId id="349" r:id="rId98"/>
    <p:sldId id="340" r:id="rId99"/>
    <p:sldId id="346" r:id="rId100"/>
    <p:sldId id="338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267"/>
            <p14:sldId id="269"/>
            <p14:sldId id="268"/>
            <p14:sldId id="271"/>
            <p14:sldId id="272"/>
            <p14:sldId id="273"/>
            <p14:sldId id="356"/>
            <p14:sldId id="274"/>
            <p14:sldId id="358"/>
            <p14:sldId id="351"/>
          </p14:sldIdLst>
        </p14:section>
        <p14:section name="Effective Display" id="{2075DBDC-F4DE-44AF-B617-877298E682F8}">
          <p14:sldIdLst>
            <p14:sldId id="275"/>
            <p14:sldId id="276"/>
            <p14:sldId id="361"/>
            <p14:sldId id="277"/>
            <p14:sldId id="354"/>
            <p14:sldId id="278"/>
            <p14:sldId id="357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359"/>
            <p14:sldId id="362"/>
            <p14:sldId id="360"/>
            <p14:sldId id="294"/>
            <p14:sldId id="295"/>
            <p14:sldId id="347"/>
            <p14:sldId id="348"/>
            <p14:sldId id="300"/>
            <p14:sldId id="296"/>
            <p14:sldId id="297"/>
            <p14:sldId id="355"/>
            <p14:sldId id="298"/>
            <p14:sldId id="301"/>
            <p14:sldId id="302"/>
            <p14:sldId id="321"/>
            <p14:sldId id="322"/>
            <p14:sldId id="323"/>
            <p14:sldId id="342"/>
            <p14:sldId id="34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  <p14:sldId id="309"/>
            <p14:sldId id="311"/>
            <p14:sldId id="312"/>
            <p14:sldId id="313"/>
            <p14:sldId id="314"/>
            <p14:sldId id="315"/>
            <p14:sldId id="316"/>
            <p14:sldId id="363"/>
            <p14:sldId id="350"/>
            <p14:sldId id="353"/>
            <p14:sldId id="349"/>
            <p14:sldId id="340"/>
            <p14:sldId id="346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90" autoAdjust="0"/>
  </p:normalViewPr>
  <p:slideViewPr>
    <p:cSldViewPr>
      <p:cViewPr varScale="1">
        <p:scale>
          <a:sx n="110" d="100"/>
          <a:sy n="110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festival of the GRAPHIC, it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www.r-bloggers.com/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solt.org/dotwhisker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holoviz.org/t/add-sparkline-formatters-to-tabulator/3197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1.jpeg"/><Relationship Id="rId7" Type="http://schemas.openxmlformats.org/officeDocument/2006/relationships/hyperlink" Target="https://wilkelab.org/SDS375/" TargetMode="External"/><Relationship Id="rId12" Type="http://schemas.openxmlformats.org/officeDocument/2006/relationships/image" Target="../media/image24.pn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://docs.ggplot2.org/current/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://sape.inf.usi.ch/quick-reference/ggplot2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ggplot2.org/book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f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tmm/vadbook/" TargetMode="External"/><Relationship Id="rId7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vis.co/" TargetMode="External"/><Relationship Id="rId5" Type="http://schemas.openxmlformats.org/officeDocument/2006/relationships/hyperlink" Target="http://www.visualcomplexity.com/vc/blog/" TargetMode="External"/><Relationship Id="rId4" Type="http://schemas.openxmlformats.org/officeDocument/2006/relationships/image" Target="../media/image26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fi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1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30.gif"/><Relationship Id="rId4" Type="http://schemas.openxmlformats.org/officeDocument/2006/relationships/image" Target="../media/image2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2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WoCXLuTIkI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WoCXLuTIkI?feature=oembed" TargetMode="External"/><Relationship Id="rId5" Type="http://schemas.openxmlformats.org/officeDocument/2006/relationships/image" Target="../media/image137.jpeg"/><Relationship Id="rId4" Type="http://schemas.openxmlformats.org/officeDocument/2006/relationships/hyperlink" Target="https://www.climate-lab-book.ac.uk/spirals/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hyperlink" Target="https://svs.gsfc.nasa.gov/4891" TargetMode="Externa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endParaRPr lang="en-US" dirty="0"/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     @datavisFriendly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72" y="5782457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2D74B-CB7F-634B-6567-FAAE52D69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143" y="5713571"/>
            <a:ext cx="365760" cy="36576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68479629-D9A3-6272-8BB4-C2ADD4959F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8" y="4213225"/>
            <a:ext cx="1072425" cy="1234229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B966EC4-8C6B-51EF-5591-3B34E53103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28" y="4222383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as a form of communication</a:t>
            </a:r>
          </a:p>
          <a:p>
            <a:pPr lvl="1"/>
            <a:r>
              <a:rPr lang="en-US" dirty="0"/>
              <a:t>Data (numbers), words, images </a:t>
            </a:r>
            <a:r>
              <a:rPr lang="en-US" dirty="0">
                <a:sym typeface="Symbol"/>
              </a:rPr>
              <a:t> Stories</a:t>
            </a:r>
          </a:p>
          <a:p>
            <a:pPr lvl="1"/>
            <a:r>
              <a:rPr lang="en-US" dirty="0">
                <a:sym typeface="Symbol"/>
              </a:rPr>
              <a:t>Goal: tell a story</a:t>
            </a:r>
          </a:p>
          <a:p>
            <a:r>
              <a:rPr lang="en-US" dirty="0">
                <a:sym typeface="Symbol"/>
              </a:rPr>
              <a:t>Analysis graphs vs. presentation graphs</a:t>
            </a:r>
          </a:p>
          <a:p>
            <a:pPr lvl="1"/>
            <a:r>
              <a:rPr lang="en-US" dirty="0">
                <a:sym typeface="Symbol"/>
              </a:rPr>
              <a:t>Know your audience</a:t>
            </a:r>
          </a:p>
          <a:p>
            <a:r>
              <a:rPr lang="en-US" dirty="0">
                <a:sym typeface="Symbol"/>
              </a:rPr>
              <a:t>Some principles of effective data display</a:t>
            </a:r>
          </a:p>
          <a:p>
            <a:pPr lvl="1"/>
            <a:r>
              <a:rPr lang="en-US" dirty="0"/>
              <a:t>Make the data stand out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Effect ordering</a:t>
            </a:r>
          </a:p>
          <a:p>
            <a:pPr lvl="1"/>
            <a:r>
              <a:rPr lang="en-US"/>
              <a:t>Direct labeling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  <a:p>
            <a:endParaRPr lang="en-US" dirty="0"/>
          </a:p>
          <a:p>
            <a:r>
              <a:rPr lang="en-US" dirty="0"/>
              <a:t>Annotations help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52698-5AB3-41A5-9F1E-162B2063D30C}"/>
              </a:ext>
            </a:extLst>
          </p:cNvPr>
          <p:cNvCxnSpPr/>
          <p:nvPr/>
        </p:nvCxnSpPr>
        <p:spPr>
          <a:xfrm>
            <a:off x="1447800" y="3124200"/>
            <a:ext cx="3886200" cy="1981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029200" y="28956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Many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762000" y="1371600"/>
            <a:ext cx="7924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	</a:t>
            </a:r>
            <a:r>
              <a:rPr lang="en-US" altLang="en-US" sz="20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0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FECAD-DB5F-1146-C64B-0CC93724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227E7F68-0104-099C-E4E4-3077A11FF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697230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77170-B238-28A3-EA7E-BED906F29264}"/>
              </a:ext>
            </a:extLst>
          </p:cNvPr>
          <p:cNvSpPr txBox="1"/>
          <p:nvPr/>
        </p:nvSpPr>
        <p:spPr>
          <a:xfrm>
            <a:off x="6705600" y="83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Dynamite plots – </a:t>
            </a:r>
            <a:r>
              <a:rPr lang="en-CA" dirty="0" err="1"/>
              <a:t>barcharts</a:t>
            </a:r>
            <a:r>
              <a:rPr lang="en-CA" dirty="0"/>
              <a:t> with error bars provide little useful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1A2D1-8EFD-CD9C-43E2-0302AA85C10D}"/>
              </a:ext>
            </a:extLst>
          </p:cNvPr>
          <p:cNvSpPr txBox="1"/>
          <p:nvPr/>
        </p:nvSpPr>
        <p:spPr>
          <a:xfrm>
            <a:off x="6705600" y="3429000"/>
            <a:ext cx="1996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Boxplots, violin plots show the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Shape</a:t>
            </a:r>
          </a:p>
          <a:p>
            <a:r>
              <a:rPr lang="en-CA" dirty="0"/>
              <a:t>Dot plots show the data </a:t>
            </a:r>
          </a:p>
        </p:txBody>
      </p:sp>
    </p:spTree>
    <p:extLst>
      <p:ext uri="{BB962C8B-B14F-4D97-AF65-F5344CB8AC3E}">
        <p14:creationId xmlns:p14="http://schemas.microsoft.com/office/powerpoint/2010/main" val="466276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19312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3810000" y="1295400"/>
            <a:ext cx="49530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Graphs of model coefficients are often clearer than tables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B0B5E-8B14-A04F-F746-B3410B848010}"/>
              </a:ext>
            </a:extLst>
          </p:cNvPr>
          <p:cNvSpPr txBox="1"/>
          <p:nvPr/>
        </p:nvSpPr>
        <p:spPr>
          <a:xfrm>
            <a:off x="4038600" y="59436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Kastellec</a:t>
            </a:r>
            <a:r>
              <a:rPr lang="en-CA" sz="1200" dirty="0"/>
              <a:t> &amp; Leoni, 2007. “Using Graphs Instead of Tables in Political Science.” </a:t>
            </a:r>
            <a:r>
              <a:rPr lang="en-CA" sz="1200" i="1" dirty="0"/>
              <a:t>Perspectives on Politics</a:t>
            </a:r>
            <a:r>
              <a:rPr lang="en-CA" sz="1200" dirty="0"/>
              <a:t> 5 (4): 755–71.</a:t>
            </a:r>
          </a:p>
          <a:p>
            <a:r>
              <a:rPr lang="en-CA" sz="1200" dirty="0"/>
              <a:t>See: The R </a:t>
            </a:r>
            <a:r>
              <a:rPr lang="en-CA" sz="1200" dirty="0" err="1"/>
              <a:t>dotwhisker</a:t>
            </a:r>
            <a:r>
              <a:rPr lang="en-CA" sz="1200" dirty="0"/>
              <a:t> pkg, </a:t>
            </a:r>
            <a:r>
              <a:rPr lang="en-CA" sz="1200" dirty="0">
                <a:hlinkClick r:id="rId4"/>
              </a:rPr>
              <a:t>https://fsolt.org/dotwhisker/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A949-CCEA-484A-BEF2-727E3FD5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Semi-graphic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A5FDB-8969-EEA8-5867-94740712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8B5BD5F-C942-3AE6-4546-6AC2719D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18435"/>
            <a:ext cx="8305800" cy="3529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7385-00B7-CA99-3570-371F481D04E0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Tables can be made more visual by including mini-graphics in some table cells</a:t>
            </a:r>
          </a:p>
          <a:p>
            <a:r>
              <a:rPr lang="en-CA" dirty="0"/>
              <a:t>The original idea– sparklines (Tufte), is now more general</a:t>
            </a:r>
          </a:p>
          <a:p>
            <a:endParaRPr lang="en-CA" dirty="0"/>
          </a:p>
          <a:p>
            <a:r>
              <a:rPr lang="en-CA" dirty="0"/>
              <a:t>A good solution for the </a:t>
            </a:r>
            <a:r>
              <a:rPr lang="en-CA" dirty="0">
                <a:solidFill>
                  <a:srgbClr val="00B0F0"/>
                </a:solidFill>
              </a:rPr>
              <a:t>Table 1 problem </a:t>
            </a:r>
            <a:r>
              <a:rPr lang="en-CA" dirty="0"/>
              <a:t>– description of your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7590-5D37-26CF-EDE3-06A6F8A6C280}"/>
              </a:ext>
            </a:extLst>
          </p:cNvPr>
          <p:cNvSpPr txBox="1"/>
          <p:nvPr/>
        </p:nvSpPr>
        <p:spPr>
          <a:xfrm>
            <a:off x="762000" y="62484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https://discourse.holoviz.org/t/add-sparkline-formatters-to-tabulator/3197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15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communication goals &amp; 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</a:t>
            </a:r>
            <a:r>
              <a:rPr lang="en-US"/>
              <a:t>does it make </a:t>
            </a:r>
            <a:r>
              <a:rPr lang="en-US" dirty="0"/>
              <a:t>information as easy to understand </a:t>
            </a:r>
            <a:r>
              <a:rPr lang="en-US"/>
              <a:t>as possible?</a:t>
            </a: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3BE0C-5DCB-8B41-F105-FB71F750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easy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" y="14478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84E918-EECF-A531-B9C6-56AC98F45595}"/>
              </a:ext>
            </a:extLst>
          </p:cNvPr>
          <p:cNvSpPr/>
          <p:nvPr/>
        </p:nvSpPr>
        <p:spPr>
          <a:xfrm>
            <a:off x="672306" y="1447800"/>
            <a:ext cx="504269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understand and remember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Human factors research: how to tell what works</a:t>
            </a:r>
          </a:p>
          <a:p>
            <a:r>
              <a:rPr lang="en-US" dirty="0"/>
              <a:t>Software tools for information visualization (mainly R)</a:t>
            </a:r>
          </a:p>
          <a:p>
            <a:r>
              <a:rPr lang="en-US" dirty="0"/>
              <a:t>Visualization in statistics: case studies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47C8-61E4-3383-48F2-634ECA5B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</a:t>
            </a:r>
            <a:r>
              <a:rPr lang="en-CA" i="1" dirty="0"/>
              <a:t>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E32D8-97D0-05F6-A54D-DD59C7D7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22A431F-73DC-570A-A38E-F03EA0A1C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125423"/>
            <a:ext cx="3946094" cy="3816000"/>
          </a:xfrm>
          <a:prstGeom prst="rect">
            <a:avLst/>
          </a:prstGeom>
        </p:spPr>
      </p:pic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02C6BFC-F318-C760-4120-9F1B1CA76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5" y="2127600"/>
            <a:ext cx="3928233" cy="38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21060-48B4-A624-58A5-20CF36659B6A}"/>
              </a:ext>
            </a:extLst>
          </p:cNvPr>
          <p:cNvSpPr txBox="1"/>
          <p:nvPr/>
        </p:nvSpPr>
        <p:spPr>
          <a:xfrm>
            <a:off x="457205" y="1066800"/>
            <a:ext cx="822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 plots assess the degree to which data follows a particular distribution (normal, </a:t>
            </a:r>
            <a:r>
              <a:rPr lang="en-CA" dirty="0">
                <a:sym typeface="Symbol" panose="05050102010706020507" pitchFamily="18" charset="2"/>
              </a:rPr>
              <a:t>2)</a:t>
            </a:r>
          </a:p>
          <a:p>
            <a:r>
              <a:rPr lang="en-CA" dirty="0">
                <a:sym typeface="Symbol" panose="05050102010706020507" pitchFamily="18" charset="2"/>
              </a:rPr>
              <a:t>The reference line of equality is usually a 45o line</a:t>
            </a:r>
          </a:p>
          <a:p>
            <a:r>
              <a:rPr lang="en-CA" dirty="0">
                <a:sym typeface="Symbol" panose="05050102010706020507" pitchFamily="18" charset="2"/>
              </a:rPr>
              <a:t>It is easier to see any departure in relation to a horizontal line at 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0917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BEE2184-F6D0-C728-59BE-F1355C96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comparisons </a:t>
            </a:r>
            <a:r>
              <a:rPr lang="en-CA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998062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85671"/>
            <a:ext cx="8229600" cy="1015663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678668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18720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211669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the same for the graphs using </a:t>
            </a: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or </a:t>
            </a:r>
            <a:r>
              <a:rPr lang="en-US" sz="1600" i="1" dirty="0"/>
              <a:t>shape</a:t>
            </a:r>
            <a:r>
              <a:rPr lang="en-US" sz="1600" dirty="0"/>
              <a:t>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488FC4-9D40-7883-E1BD-CE56E7640A6E}"/>
              </a:ext>
            </a:extLst>
          </p:cNvPr>
          <p:cNvCxnSpPr/>
          <p:nvPr/>
        </p:nvCxnSpPr>
        <p:spPr>
          <a:xfrm>
            <a:off x="4114800" y="4876800"/>
            <a:ext cx="0" cy="838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77304F-503B-C3ED-A88C-A872CE714E88}"/>
              </a:ext>
            </a:extLst>
          </p:cNvPr>
          <p:cNvCxnSpPr>
            <a:cxnSpLocks/>
          </p:cNvCxnSpPr>
          <p:nvPr/>
        </p:nvCxnSpPr>
        <p:spPr>
          <a:xfrm>
            <a:off x="4495800" y="4191000"/>
            <a:ext cx="0" cy="15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F7978-1D0B-4275-A55F-A10F5E7C1712}"/>
              </a:ext>
            </a:extLst>
          </p:cNvPr>
          <p:cNvCxnSpPr/>
          <p:nvPr/>
        </p:nvCxnSpPr>
        <p:spPr>
          <a:xfrm>
            <a:off x="4800600" y="5181600"/>
            <a:ext cx="0" cy="5334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EED671-6A9E-E24D-1064-02D1F220901C}"/>
              </a:ext>
            </a:extLst>
          </p:cNvPr>
          <p:cNvCxnSpPr/>
          <p:nvPr/>
        </p:nvCxnSpPr>
        <p:spPr>
          <a:xfrm>
            <a:off x="5105400" y="4267200"/>
            <a:ext cx="0" cy="14478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A2D2A-062C-9BF7-3294-1D562A768B22}"/>
              </a:ext>
            </a:extLst>
          </p:cNvPr>
          <p:cNvSpPr/>
          <p:nvPr/>
        </p:nvSpPr>
        <p:spPr>
          <a:xfrm>
            <a:off x="3581400" y="3048000"/>
            <a:ext cx="4876800" cy="3308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227B1D-A554-3EF2-9C28-6B755AD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uncertainty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314271"/>
            <a:ext cx="7924800" cy="83099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6024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1E0-7981-33C8-7A0A-0A606ED7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Uncertainty: Theory &amp;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EFCF3-9F98-56D5-F742-FBBEF89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829F08EB-6BDA-45C2-A9CC-939A95F7B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99EDC-A5CF-117B-1882-F727A81CDD89}"/>
              </a:ext>
            </a:extLst>
          </p:cNvPr>
          <p:cNvSpPr txBox="1"/>
          <p:nvPr/>
        </p:nvSpPr>
        <p:spPr>
          <a:xfrm>
            <a:off x="5486400" y="1676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most cases, standard theory allows calculations of uncertainty intervals (confidence bands)</a:t>
            </a:r>
          </a:p>
          <a:p>
            <a:endParaRPr lang="en-CA" dirty="0"/>
          </a:p>
          <a:p>
            <a:r>
              <a:rPr lang="en-CA" dirty="0"/>
              <a:t>Simulation provides a theory-free alternative</a:t>
            </a:r>
          </a:p>
        </p:txBody>
      </p:sp>
    </p:spTree>
    <p:extLst>
      <p:ext uri="{BB962C8B-B14F-4D97-AF65-F5344CB8AC3E}">
        <p14:creationId xmlns:p14="http://schemas.microsoft.com/office/powerpoint/2010/main" val="2054563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FF000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information obfuscation: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89" y="4343393"/>
            <a:ext cx="595788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47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 of you will lead a brief discussion on one of the readings or sub-topics (~ 5-8 min.)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week,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/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3-way dot plot, </a:t>
            </a:r>
            <a:r>
              <a:rPr lang="en-US" dirty="0">
                <a:solidFill>
                  <a:srgbClr val="00B0F0"/>
                </a:solidFill>
              </a:rPr>
              <a:t>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F1F21-9FCA-E3AF-93CD-395D0739820A}"/>
              </a:ext>
            </a:extLst>
          </p:cNvPr>
          <p:cNvSpPr/>
          <p:nvPr/>
        </p:nvSpPr>
        <p:spPr>
          <a:xfrm>
            <a:off x="3581400" y="3505200"/>
            <a:ext cx="1981200" cy="1219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0AB1E9-6BC4-7720-9932-500CEF1DA734}"/>
              </a:ext>
            </a:extLst>
          </p:cNvPr>
          <p:cNvCxnSpPr/>
          <p:nvPr/>
        </p:nvCxnSpPr>
        <p:spPr>
          <a:xfrm>
            <a:off x="8305800" y="3733800"/>
            <a:ext cx="0" cy="228600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5F3C0-34DE-C3F3-C182-3A6A71A09D79}"/>
              </a:ext>
            </a:extLst>
          </p:cNvPr>
          <p:cNvCxnSpPr/>
          <p:nvPr/>
        </p:nvCxnSpPr>
        <p:spPr>
          <a:xfrm>
            <a:off x="2743200" y="6553200"/>
            <a:ext cx="4495800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25B50-A10A-415D-A564-DA06CC1D4501}"/>
              </a:ext>
            </a:extLst>
          </p:cNvPr>
          <p:cNvSpPr txBox="1"/>
          <p:nvPr/>
        </p:nvSpPr>
        <p:spPr>
          <a:xfrm>
            <a:off x="533400" y="6019800"/>
            <a:ext cx="394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(2002), </a:t>
            </a:r>
            <a:r>
              <a:rPr lang="en-US" sz="1400" i="1" dirty="0" err="1"/>
              <a:t>Corrgrams</a:t>
            </a:r>
            <a:r>
              <a:rPr lang="en-US" sz="1400" i="1" dirty="0"/>
              <a:t>: Exploratory displays for correlation matrices, </a:t>
            </a:r>
            <a:r>
              <a:rPr lang="en-US" sz="1400" dirty="0"/>
              <a:t>American Statistician.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590800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1498833" y="3886200"/>
            <a:ext cx="6781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Claus Wilke, </a:t>
            </a:r>
            <a:r>
              <a:rPr lang="en-CA" i="1" dirty="0"/>
              <a:t>Fundamentals of Data Visualization</a:t>
            </a:r>
          </a:p>
          <a:p>
            <a:r>
              <a:rPr lang="en-CA" sz="1400" dirty="0"/>
              <a:t>Well thought out, a wide range of topics, good practical advice, lots of examples.</a:t>
            </a:r>
          </a:p>
          <a:p>
            <a:r>
              <a:rPr lang="en-CA" sz="1400" dirty="0"/>
              <a:t>Online version: </a:t>
            </a:r>
            <a:r>
              <a:rPr lang="en-CA" sz="1400" dirty="0">
                <a:hlinkClick r:id="rId6"/>
              </a:rPr>
              <a:t>https://clauswilke.com/dataviz/</a:t>
            </a:r>
            <a:r>
              <a:rPr lang="en-CA" sz="1400" dirty="0"/>
              <a:t>  </a:t>
            </a:r>
          </a:p>
          <a:p>
            <a:r>
              <a:rPr lang="en-US" sz="1400" dirty="0"/>
              <a:t>Course notes: </a:t>
            </a:r>
            <a:r>
              <a:rPr lang="en-US" sz="1400" dirty="0">
                <a:hlinkClick r:id="rId7"/>
              </a:rPr>
              <a:t>https://wilkelab.org/SDS375/</a:t>
            </a:r>
            <a:r>
              <a:rPr lang="en-US" sz="1400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9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10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11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pic>
        <p:nvPicPr>
          <p:cNvPr id="11" name="Picture 10" descr="A colorful bird on a branch&#10;&#10;Description automatically generated">
            <a:extLst>
              <a:ext uri="{FF2B5EF4-FFF2-40B4-BE49-F238E27FC236}">
                <a16:creationId xmlns:a16="http://schemas.microsoft.com/office/drawing/2014/main" id="{AD6830F9-5D7D-2FA6-D77A-2AB151199E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55849"/>
            <a:ext cx="975786" cy="12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eople in clothing&#10;&#10;Description automatically generated">
            <a:extLst>
              <a:ext uri="{FF2B5EF4-FFF2-40B4-BE49-F238E27FC236}">
                <a16:creationId xmlns:a16="http://schemas.microsoft.com/office/drawing/2014/main" id="{0239CC6A-03F3-A8B5-62E4-6168A16B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751D1-CA72-D968-A87D-EC88C91C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588CE-6466-82BE-41D3-1C7D5E798D03}"/>
              </a:ext>
            </a:extLst>
          </p:cNvPr>
          <p:cNvSpPr/>
          <p:nvPr/>
        </p:nvSpPr>
        <p:spPr>
          <a:xfrm>
            <a:off x="609600" y="185934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E4411-0CDA-17A1-5B0B-8B5DC62E86B5}"/>
              </a:ext>
            </a:extLst>
          </p:cNvPr>
          <p:cNvSpPr/>
          <p:nvPr/>
        </p:nvSpPr>
        <p:spPr>
          <a:xfrm>
            <a:off x="6019800" y="198120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Evil</a:t>
            </a:r>
          </a:p>
        </p:txBody>
      </p:sp>
    </p:spTree>
    <p:extLst>
      <p:ext uri="{BB962C8B-B14F-4D97-AF65-F5344CB8AC3E}">
        <p14:creationId xmlns:p14="http://schemas.microsoft.com/office/powerpoint/2010/main" val="35275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Good/excellent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What makes a good graph?</a:t>
            </a:r>
          </a:p>
          <a:p>
            <a:pPr lvl="1"/>
            <a:r>
              <a:rPr lang="en-US" dirty="0"/>
              <a:t>Integrity (quality of information)</a:t>
            </a:r>
          </a:p>
          <a:p>
            <a:pPr lvl="1"/>
            <a:r>
              <a:rPr lang="en-US" dirty="0"/>
              <a:t>Story (interesting, meaningful)</a:t>
            </a:r>
          </a:p>
          <a:p>
            <a:pPr lvl="1"/>
            <a:r>
              <a:rPr lang="en-US" dirty="0"/>
              <a:t>Goal (usefulness)</a:t>
            </a:r>
          </a:p>
          <a:p>
            <a:pPr lvl="1"/>
            <a:r>
              <a:rPr lang="en-US" dirty="0"/>
              <a:t>Visual form (beauty)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82DE0-DFAC-DF6D-95C9-8661035B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89" y="274638"/>
            <a:ext cx="590476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6C3DB-6DB8-B3AC-6598-DEB9EF6C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D0073B65-049B-3246-F1D6-F5128F78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62"/>
            <a:ext cx="9144000" cy="60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8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Bad/evil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3458F-AD44-D80B-4E43-F5054823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74638"/>
            <a:ext cx="69523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E9B1E70-24EA-0922-1AF5-AD07F0B64D7A}"/>
              </a:ext>
            </a:extLst>
          </p:cNvPr>
          <p:cNvSpPr/>
          <p:nvPr/>
        </p:nvSpPr>
        <p:spPr>
          <a:xfrm>
            <a:off x="6836229" y="1898571"/>
            <a:ext cx="762000" cy="7159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Album de </a:t>
            </a:r>
            <a:r>
              <a:rPr lang="en-US" sz="1400" i="1" dirty="0" err="1"/>
              <a:t>Statistique</a:t>
            </a:r>
            <a:r>
              <a:rPr lang="en-US" sz="1400" i="1" dirty="0"/>
              <a:t> </a:t>
            </a:r>
            <a:r>
              <a:rPr lang="en-US" sz="1400" i="1" dirty="0" err="1"/>
              <a:t>Graphique</a:t>
            </a:r>
            <a:r>
              <a:rPr lang="en-US" sz="1400" dirty="0"/>
              <a:t>, 1885, plate 17.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76400"/>
            <a:ext cx="297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graphic uses pie charts to show the transport of different kinds of goods  to the ports of Paris and the principal maritime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size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sectors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places them in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228725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1" y="2712720"/>
            <a:ext cx="8153273" cy="1097280"/>
            <a:chOff x="533527" y="4114800"/>
            <a:chExt cx="8153273" cy="1097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27" y="4114800"/>
              <a:ext cx="826187" cy="10972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1200" y="4114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5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7201" y="4267200"/>
            <a:ext cx="8153273" cy="1097280"/>
            <a:chOff x="457201" y="5257800"/>
            <a:chExt cx="8153273" cy="1097280"/>
          </a:xfrm>
        </p:grpSpPr>
        <p:sp>
          <p:nvSpPr>
            <p:cNvPr id="9" name="TextBox 8"/>
            <p:cNvSpPr txBox="1"/>
            <p:nvPr/>
          </p:nvSpPr>
          <p:spPr>
            <a:xfrm>
              <a:off x="1904874" y="5257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Keiran</a:t>
              </a:r>
              <a:r>
                <a:rPr lang="en-US" dirty="0"/>
                <a:t> Healy, </a:t>
              </a:r>
              <a:r>
                <a:rPr lang="en-US" i="1" dirty="0"/>
                <a:t>Data Visualization: A Practical Introduction</a:t>
              </a:r>
            </a:p>
            <a:p>
              <a:r>
                <a:rPr lang="en-US" sz="1400" dirty="0"/>
                <a:t>An accessible primer on how to create effective graphics from data using ggplot2</a:t>
              </a:r>
            </a:p>
            <a:p>
              <a:r>
                <a:rPr lang="en-US" sz="1400" dirty="0"/>
                <a:t>Online: </a:t>
              </a:r>
              <a:r>
                <a:rPr lang="en-US" sz="1400" dirty="0">
                  <a:hlinkClick r:id="rId6"/>
                </a:rPr>
                <a:t>http://socvis.co</a:t>
              </a:r>
              <a:r>
                <a:rPr lang="en-US" sz="1400" dirty="0"/>
                <a:t>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5257800"/>
              <a:ext cx="877824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Or, try to use direct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BB62B-EA75-4502-BE1C-CBDBA0F0BD53}"/>
              </a:ext>
            </a:extLst>
          </p:cNvPr>
          <p:cNvSpPr txBox="1"/>
          <p:nvPr/>
        </p:nvSpPr>
        <p:spPr>
          <a:xfrm>
            <a:off x="3581400" y="2362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A9AB-C93C-4AD3-87F2-4D548484C0B2}"/>
              </a:ext>
            </a:extLst>
          </p:cNvPr>
          <p:cNvSpPr txBox="1"/>
          <p:nvPr/>
        </p:nvSpPr>
        <p:spPr>
          <a:xfrm>
            <a:off x="3695700" y="3290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0EBB3-8FCE-413D-9467-1DA3A36429EB}"/>
              </a:ext>
            </a:extLst>
          </p:cNvPr>
          <p:cNvSpPr txBox="1"/>
          <p:nvPr/>
        </p:nvSpPr>
        <p:spPr>
          <a:xfrm>
            <a:off x="1676400" y="233420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causes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3DDA7-0EB4-46DD-91FB-6F7231DD69DD}"/>
              </a:ext>
            </a:extLst>
          </p:cNvPr>
          <p:cNvSpPr txBox="1"/>
          <p:nvPr/>
        </p:nvSpPr>
        <p:spPr>
          <a:xfrm>
            <a:off x="2743200" y="375481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Stroke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8EF5-D242-46BB-A65C-6B11F22FF489}"/>
              </a:ext>
            </a:extLst>
          </p:cNvPr>
          <p:cNvSpPr txBox="1"/>
          <p:nvPr/>
        </p:nvSpPr>
        <p:spPr>
          <a:xfrm>
            <a:off x="5486400" y="502669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rule of thumb, pie charts max out at ~ 5-7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93A5D-746E-448F-ABA6-7E2B80A5A845}"/>
              </a:ext>
            </a:extLst>
          </p:cNvPr>
          <p:cNvSpPr txBox="1"/>
          <p:nvPr/>
        </p:nvSpPr>
        <p:spPr>
          <a:xfrm>
            <a:off x="1612639" y="41561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Chronic resp. disease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2398-7FF0-43B3-B784-56616379AEC8}"/>
              </a:ext>
            </a:extLst>
          </p:cNvPr>
          <p:cNvSpPr txBox="1"/>
          <p:nvPr/>
        </p:nvSpPr>
        <p:spPr>
          <a:xfrm>
            <a:off x="1447800" y="353424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872B3-80E1-46C0-9B94-B9D30D4EE0B0}"/>
              </a:ext>
            </a:extLst>
          </p:cNvPr>
          <p:cNvSpPr txBox="1"/>
          <p:nvPr/>
        </p:nvSpPr>
        <p:spPr>
          <a:xfrm>
            <a:off x="1022791" y="289054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??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0816C7-C541-4F85-914A-3E6B785F26BA}"/>
              </a:ext>
            </a:extLst>
          </p:cNvPr>
          <p:cNvCxnSpPr/>
          <p:nvPr/>
        </p:nvCxnSpPr>
        <p:spPr>
          <a:xfrm>
            <a:off x="5943600" y="2438400"/>
            <a:ext cx="19812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6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7" y="27432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/>
              <a:t>Goal: show that workers were better off most recently (1810) than in the past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071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re-vision plots the </a:t>
            </a:r>
            <a:r>
              <a:rPr lang="en-US" sz="2000" dirty="0">
                <a:solidFill>
                  <a:srgbClr val="00B0F0"/>
                </a:solidFill>
              </a:rPr>
              <a:t>ratio</a:t>
            </a:r>
            <a:r>
              <a:rPr lang="en-US" sz="2000" dirty="0"/>
              <a:t> of price of wheat to wages directly</a:t>
            </a:r>
          </a:p>
          <a:p>
            <a:r>
              <a:rPr lang="en-US" sz="2000" dirty="0"/>
              <a:t>Makes Playfair’s point more directly, but less beautifully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5029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improvements can be made to this 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6D5E1-6107-0A11-47B1-C314A13C1A5F}"/>
              </a:ext>
            </a:extLst>
          </p:cNvPr>
          <p:cNvSpPr txBox="1"/>
          <p:nvPr/>
        </p:nvSpPr>
        <p:spPr>
          <a:xfrm>
            <a:off x="3810000" y="54102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Fix formatting of axis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Choose better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Use direct labels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difference in heights or the ratio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78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7D173-A415-C812-F0E8-4B4A1ED835EC}"/>
              </a:ext>
            </a:extLst>
          </p:cNvPr>
          <p:cNvSpPr txBox="1"/>
          <p:nvPr/>
        </p:nvSpPr>
        <p:spPr>
          <a:xfrm>
            <a:off x="533400" y="48006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Grid lines obscure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What do the grey bars mean?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last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19096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</a:t>
            </a:r>
            <a:r>
              <a:rPr lang="en-US" dirty="0">
                <a:solidFill>
                  <a:srgbClr val="FF0000"/>
                </a:solidFill>
              </a:rPr>
              <a:t>“hockey stick” graph</a:t>
            </a:r>
            <a:r>
              <a:rPr lang="en-US" dirty="0"/>
              <a:t>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3C3A-5D20-4E93-A8B1-C2D0692B9D97}"/>
              </a:ext>
            </a:extLst>
          </p:cNvPr>
          <p:cNvSpPr txBox="1"/>
          <p:nvPr/>
        </p:nvSpPr>
        <p:spPr>
          <a:xfrm>
            <a:off x="6400800" y="2057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 MUCH INFO??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Solar irradiation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 rot="10800000">
            <a:off x="304800" y="41148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36" y="2362200"/>
            <a:ext cx="58388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Lack of pirates causes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616958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Video: </a:t>
            </a:r>
            <a:r>
              <a:rPr lang="en-US" sz="1600" dirty="0">
                <a:hlinkClick r:id="rId3"/>
              </a:rPr>
              <a:t>https://www.youtube.com/watch?v=jWoCXLuTIkI</a:t>
            </a:r>
            <a:endParaRPr lang="en-US" sz="1600" dirty="0"/>
          </a:p>
          <a:p>
            <a:r>
              <a:rPr lang="en-US" sz="1600" dirty="0"/>
              <a:t>See also: </a:t>
            </a:r>
            <a:r>
              <a:rPr lang="en-US" sz="1600" dirty="0">
                <a:hlinkClick r:id="rId4"/>
              </a:rPr>
              <a:t>https://www.climate-lab-book.ac.uk/spirals/</a:t>
            </a:r>
            <a:r>
              <a:rPr lang="en-US" sz="1600" dirty="0"/>
              <a:t>  </a:t>
            </a:r>
          </a:p>
        </p:txBody>
      </p:sp>
      <p:pic>
        <p:nvPicPr>
          <p:cNvPr id="6" name="Online Media 5" title="Climate Spiral">
            <a:hlinkClick r:id="" action="ppaction://media"/>
            <a:extLst>
              <a:ext uri="{FF2B5EF4-FFF2-40B4-BE49-F238E27FC236}">
                <a16:creationId xmlns:a16="http://schemas.microsoft.com/office/drawing/2014/main" id="{D66B6C97-D53C-FDB7-C6FB-0F976F1135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828800"/>
            <a:ext cx="7111550" cy="4018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34F21-145B-DF47-0C65-A8E87331B715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NASA video by Ed Hawkins shows monthly global temperature anomalies, 1890-2021 as an increasing spiral whose color reflects temperature.</a:t>
            </a:r>
          </a:p>
        </p:txBody>
      </p:sp>
    </p:spTree>
    <p:extLst>
      <p:ext uri="{BB962C8B-B14F-4D97-AF65-F5344CB8AC3E}">
        <p14:creationId xmlns:p14="http://schemas.microsoft.com/office/powerpoint/2010/main" val="5743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41814-F718-44B3-BC03-94929DB1D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27467"/>
            <a:ext cx="6800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14054</TotalTime>
  <Words>6213</Words>
  <Application>Microsoft Office PowerPoint</Application>
  <PresentationFormat>On-screen Show (4:3)</PresentationFormat>
  <Paragraphs>815</Paragraphs>
  <Slides>100</Slides>
  <Notes>15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Courier New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Comparing groups: Analysis vs. Presentation graphs</vt:lpstr>
      <vt:lpstr>PowerPoint Presentation</vt:lpstr>
      <vt:lpstr>Presentation: Turning tables into graphs</vt:lpstr>
      <vt:lpstr>Semi-graphic tables</vt:lpstr>
      <vt:lpstr>Graphs &amp; Information design</vt:lpstr>
      <vt:lpstr>Effective data display</vt:lpstr>
      <vt:lpstr>Make visual comparisons easy</vt:lpstr>
      <vt:lpstr>Make visual comparisons easy</vt:lpstr>
      <vt:lpstr>Make comparisons direct</vt:lpstr>
      <vt:lpstr>Direct labels vs. legends</vt:lpstr>
      <vt:lpstr>Visualizing uncertainty</vt:lpstr>
      <vt:lpstr>Uncertainty: Theory &amp; simulation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PowerPoint Presentation</vt:lpstr>
      <vt:lpstr>Good/excellent graphs</vt:lpstr>
      <vt:lpstr>PowerPoint Presentation</vt:lpstr>
      <vt:lpstr>Bad/evil graphs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Or, try to use direct labels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More evil: 3D bars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scatterplot?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Animation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56</cp:revision>
  <dcterms:created xsi:type="dcterms:W3CDTF">2021-04-25T15:02:54Z</dcterms:created>
  <dcterms:modified xsi:type="dcterms:W3CDTF">2023-12-30T22:30:25Z</dcterms:modified>
</cp:coreProperties>
</file>